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15620" autoAdjust="0"/>
    <p:restoredTop sz="94624" autoAdjust="0"/>
  </p:normalViewPr>
  <p:slideViewPr>
    <p:cSldViewPr>
      <p:cViewPr varScale="1">
        <p:scale>
          <a:sx n="69" d="100"/>
          <a:sy n="69" d="100"/>
        </p:scale>
        <p:origin x="-92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5D120FDC-7096-4F3A-83FD-C03972F45A53}" type="datetimeFigureOut">
              <a:rPr lang="en-US" smtClean="0"/>
              <a:pPr/>
              <a:t>3/1/2007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EEA6A1F5-343A-465A-96CE-D787BAFD277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120FDC-7096-4F3A-83FD-C03972F45A53}" type="datetimeFigureOut">
              <a:rPr lang="en-US" smtClean="0"/>
              <a:pPr/>
              <a:t>3/1/2007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A6A1F5-343A-465A-96CE-D787BAFD27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120FDC-7096-4F3A-83FD-C03972F45A53}" type="datetimeFigureOut">
              <a:rPr lang="en-US" smtClean="0"/>
              <a:pPr/>
              <a:t>3/1/2007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A6A1F5-343A-465A-96CE-D787BAFD27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120FDC-7096-4F3A-83FD-C03972F45A53}" type="datetimeFigureOut">
              <a:rPr lang="en-US" smtClean="0"/>
              <a:pPr/>
              <a:t>3/1/2007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A6A1F5-343A-465A-96CE-D787BAFD27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5D120FDC-7096-4F3A-83FD-C03972F45A53}" type="datetimeFigureOut">
              <a:rPr lang="en-US" smtClean="0"/>
              <a:pPr/>
              <a:t>3/1/2007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EEA6A1F5-343A-465A-96CE-D787BAFD277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120FDC-7096-4F3A-83FD-C03972F45A53}" type="datetimeFigureOut">
              <a:rPr lang="en-US" smtClean="0"/>
              <a:pPr/>
              <a:t>3/1/2007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EEA6A1F5-343A-465A-96CE-D787BAFD277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120FDC-7096-4F3A-83FD-C03972F45A53}" type="datetimeFigureOut">
              <a:rPr lang="en-US" smtClean="0"/>
              <a:pPr/>
              <a:t>3/1/2007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EEA6A1F5-343A-465A-96CE-D787BAFD27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120FDC-7096-4F3A-83FD-C03972F45A53}" type="datetimeFigureOut">
              <a:rPr lang="en-US" smtClean="0"/>
              <a:pPr/>
              <a:t>3/1/2007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A6A1F5-343A-465A-96CE-D787BAFD277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120FDC-7096-4F3A-83FD-C03972F45A53}" type="datetimeFigureOut">
              <a:rPr lang="en-US" smtClean="0"/>
              <a:pPr/>
              <a:t>3/1/2007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A6A1F5-343A-465A-96CE-D787BAFD27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5D120FDC-7096-4F3A-83FD-C03972F45A53}" type="datetimeFigureOut">
              <a:rPr lang="en-US" smtClean="0"/>
              <a:pPr/>
              <a:t>3/1/2007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EEA6A1F5-343A-465A-96CE-D787BAFD277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5D120FDC-7096-4F3A-83FD-C03972F45A53}" type="datetimeFigureOut">
              <a:rPr lang="en-US" smtClean="0"/>
              <a:pPr/>
              <a:t>3/1/2007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EEA6A1F5-343A-465A-96CE-D787BAFD277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5D120FDC-7096-4F3A-83FD-C03972F45A53}" type="datetimeFigureOut">
              <a:rPr lang="en-US" smtClean="0"/>
              <a:pPr/>
              <a:t>3/1/2007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EEA6A1F5-343A-465A-96CE-D787BAFD277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685800" y="762000"/>
            <a:ext cx="7620000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dirty="0" smtClean="0"/>
              <a:t>Romantic Poetry and S T Coleridge as a Poet </a:t>
            </a:r>
          </a:p>
          <a:p>
            <a:endParaRPr lang="en-US" dirty="0" smtClean="0"/>
          </a:p>
          <a:p>
            <a:r>
              <a:rPr lang="en-US" sz="2800" b="1" dirty="0" smtClean="0"/>
              <a:t>About the poet</a:t>
            </a:r>
            <a:r>
              <a:rPr lang="en-US" dirty="0" smtClean="0"/>
              <a:t>:</a:t>
            </a:r>
          </a:p>
          <a:p>
            <a:r>
              <a:rPr lang="en-US" dirty="0" smtClean="0"/>
              <a:t>1) Samuel Taylor  Coleridge ( 1772-1834) is a romantic poet.</a:t>
            </a:r>
          </a:p>
          <a:p>
            <a:pPr marL="342900" indent="-342900">
              <a:buAutoNum type="arabicParenR" startAt="2"/>
            </a:pPr>
            <a:r>
              <a:rPr lang="en-US" dirty="0" smtClean="0"/>
              <a:t>He ,with his friend William Wordsworth, was a founder of the Romantic Movement in England.</a:t>
            </a:r>
          </a:p>
          <a:p>
            <a:pPr marL="342900" indent="-342900">
              <a:buAutoNum type="arabicParenR" startAt="2"/>
            </a:pPr>
            <a:r>
              <a:rPr lang="en-US" dirty="0" smtClean="0"/>
              <a:t>Lyrical Ballads  is  collection of poems by W. Wordsworth and Coleridge published in 1798 which marked the beginning of English Romantic Movement in literature.</a:t>
            </a:r>
          </a:p>
          <a:p>
            <a:pPr marL="342900" indent="-342900"/>
            <a:r>
              <a:rPr lang="en-US" sz="3200" b="1" dirty="0" smtClean="0"/>
              <a:t>Notable works</a:t>
            </a:r>
            <a:r>
              <a:rPr lang="en-US" dirty="0" smtClean="0"/>
              <a:t>: </a:t>
            </a:r>
          </a:p>
          <a:p>
            <a:pPr marL="342900" indent="-342900"/>
            <a:r>
              <a:rPr lang="en-US" dirty="0" smtClean="0"/>
              <a:t>He has written many poems but the following three are his masterpieces.</a:t>
            </a:r>
          </a:p>
          <a:p>
            <a:pPr marL="342900" indent="-342900">
              <a:buAutoNum type="alphaLcParenR"/>
            </a:pPr>
            <a:r>
              <a:rPr lang="en-US" dirty="0" smtClean="0"/>
              <a:t>The Rime of the Ancient Mariner</a:t>
            </a:r>
          </a:p>
          <a:p>
            <a:pPr marL="342900" indent="-342900">
              <a:buAutoNum type="alphaLcParenR"/>
            </a:pPr>
            <a:r>
              <a:rPr lang="en-US" dirty="0" err="1" smtClean="0"/>
              <a:t>Kubla</a:t>
            </a:r>
            <a:r>
              <a:rPr lang="en-US" dirty="0" smtClean="0"/>
              <a:t> Khan</a:t>
            </a:r>
          </a:p>
          <a:p>
            <a:pPr marL="342900" indent="-342900">
              <a:buAutoNum type="alphaLcParenR"/>
            </a:pPr>
            <a:r>
              <a:rPr lang="en-US" dirty="0" err="1" smtClean="0"/>
              <a:t>Christabel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71600" y="990600"/>
            <a:ext cx="6509218" cy="455509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Characteristics of Romantic Poetry:</a:t>
            </a:r>
          </a:p>
          <a:p>
            <a:endParaRPr lang="en-US" sz="2800" b="1" dirty="0" smtClean="0"/>
          </a:p>
          <a:p>
            <a:pPr marL="342900" indent="-342900">
              <a:buAutoNum type="arabicParenR"/>
            </a:pPr>
            <a:r>
              <a:rPr lang="en-US" dirty="0" smtClean="0"/>
              <a:t>Reaction against neo-classicism</a:t>
            </a:r>
          </a:p>
          <a:p>
            <a:pPr marL="342900" indent="-342900"/>
            <a:endParaRPr lang="en-US" dirty="0" smtClean="0"/>
          </a:p>
          <a:p>
            <a:pPr marL="342900" indent="-342900"/>
            <a:r>
              <a:rPr lang="en-US" dirty="0" smtClean="0"/>
              <a:t>2) Imagination</a:t>
            </a:r>
          </a:p>
          <a:p>
            <a:pPr marL="342900" indent="-342900">
              <a:buAutoNum type="arabicParenR"/>
            </a:pPr>
            <a:endParaRPr lang="en-US" dirty="0" smtClean="0"/>
          </a:p>
          <a:p>
            <a:pPr marL="342900" indent="-342900"/>
            <a:r>
              <a:rPr lang="en-US" dirty="0" smtClean="0"/>
              <a:t>3)Nature poetry</a:t>
            </a:r>
          </a:p>
          <a:p>
            <a:pPr marL="342900" indent="-342900">
              <a:buAutoNum type="arabicParenR"/>
            </a:pPr>
            <a:endParaRPr lang="en-US" dirty="0" smtClean="0"/>
          </a:p>
          <a:p>
            <a:pPr marL="342900" indent="-342900"/>
            <a:r>
              <a:rPr lang="en-US" dirty="0" smtClean="0"/>
              <a:t>4)Melancholy</a:t>
            </a:r>
          </a:p>
          <a:p>
            <a:pPr marL="342900" indent="-342900">
              <a:buAutoNum type="arabicParenR"/>
            </a:pPr>
            <a:endParaRPr lang="en-US" dirty="0" smtClean="0"/>
          </a:p>
          <a:p>
            <a:pPr marL="342900" indent="-342900"/>
            <a:r>
              <a:rPr lang="en-US" dirty="0" smtClean="0"/>
              <a:t>5) Medievalism</a:t>
            </a:r>
          </a:p>
          <a:p>
            <a:pPr marL="342900" indent="-342900">
              <a:buAutoNum type="arabicParenR"/>
            </a:pPr>
            <a:endParaRPr lang="en-US" dirty="0" smtClean="0"/>
          </a:p>
          <a:p>
            <a:pPr marL="342900" indent="-342900"/>
            <a:r>
              <a:rPr lang="en-US" dirty="0" smtClean="0"/>
              <a:t>6) Hellenism</a:t>
            </a:r>
          </a:p>
          <a:p>
            <a:pPr marL="342900" indent="-342900">
              <a:buAutoNum type="arabicParenR"/>
            </a:pPr>
            <a:endParaRPr lang="en-US" dirty="0" smtClean="0"/>
          </a:p>
          <a:p>
            <a:pPr marL="342900" indent="-342900"/>
            <a:r>
              <a:rPr lang="en-US" dirty="0" smtClean="0"/>
              <a:t>7) Supernaturalism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57200" y="685800"/>
            <a:ext cx="8377422" cy="49552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Coleridge as a supernatural Poet</a:t>
            </a:r>
            <a:r>
              <a:rPr lang="en-US" sz="2800" dirty="0" smtClean="0"/>
              <a:t>:</a:t>
            </a:r>
          </a:p>
          <a:p>
            <a:r>
              <a:rPr lang="en-US" sz="2400" dirty="0" smtClean="0"/>
              <a:t> He is better known as a supernatural poet in</a:t>
            </a:r>
          </a:p>
          <a:p>
            <a:r>
              <a:rPr lang="en-US" sz="2400" dirty="0" smtClean="0"/>
              <a:t> English literature. His Rime of the Ancient Mariner</a:t>
            </a:r>
          </a:p>
          <a:p>
            <a:r>
              <a:rPr lang="en-US" sz="2400" dirty="0" smtClean="0"/>
              <a:t> carries all the features of supernaturalism.</a:t>
            </a:r>
          </a:p>
          <a:p>
            <a:pPr marL="342900" indent="-342900" algn="just">
              <a:buAutoNum type="arabicParenR"/>
            </a:pPr>
            <a:r>
              <a:rPr lang="en-US" sz="2400" dirty="0" smtClean="0"/>
              <a:t>The poet has created  the environment  and the </a:t>
            </a:r>
          </a:p>
          <a:p>
            <a:pPr marL="342900" indent="-342900" algn="just"/>
            <a:r>
              <a:rPr lang="en-US" sz="2400" dirty="0" smtClean="0"/>
              <a:t>psychological sensation to make the mariner’s whole </a:t>
            </a:r>
          </a:p>
          <a:p>
            <a:pPr marL="342900" indent="-342900" algn="just"/>
            <a:r>
              <a:rPr lang="en-US" sz="2400" dirty="0" smtClean="0"/>
              <a:t>experience credible and convincing.</a:t>
            </a:r>
          </a:p>
          <a:p>
            <a:pPr marL="342900" indent="-342900"/>
            <a:r>
              <a:rPr lang="en-US" sz="2400" dirty="0" smtClean="0"/>
              <a:t>2) Ghosts and Witches are  examples of supernatural</a:t>
            </a:r>
          </a:p>
          <a:p>
            <a:pPr marL="342900" indent="-342900"/>
            <a:r>
              <a:rPr lang="en-US" sz="2400" dirty="0" smtClean="0"/>
              <a:t> elements.</a:t>
            </a:r>
          </a:p>
          <a:p>
            <a:pPr marL="342900" indent="-342900"/>
            <a:r>
              <a:rPr lang="en-US" sz="2400" dirty="0" smtClean="0"/>
              <a:t>3) Magic</a:t>
            </a:r>
          </a:p>
          <a:p>
            <a:pPr marL="342900" indent="-342900"/>
            <a:r>
              <a:rPr lang="en-US" sz="2400" dirty="0" smtClean="0"/>
              <a:t>4) Miracles</a:t>
            </a:r>
          </a:p>
          <a:p>
            <a:pPr marL="342900" indent="-342900"/>
            <a:r>
              <a:rPr lang="en-US" sz="2400" dirty="0" smtClean="0"/>
              <a:t>5) Scenes are placed in remote places and distant  time to </a:t>
            </a:r>
          </a:p>
          <a:p>
            <a:pPr marL="342900" indent="-342900"/>
            <a:r>
              <a:rPr lang="en-US" sz="2400" dirty="0" smtClean="0"/>
              <a:t>Create  horror like situation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838200"/>
            <a:ext cx="80772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Medievalism in Coleridge’s poetry:</a:t>
            </a:r>
          </a:p>
          <a:p>
            <a:endParaRPr lang="en-US" sz="3200" b="1" dirty="0" smtClean="0"/>
          </a:p>
          <a:p>
            <a:r>
              <a:rPr lang="en-US" sz="2000" dirty="0" smtClean="0"/>
              <a:t>Romantic poetry was attracted to nostalgia and medievalism is another important  feature of  Romantic Poetry. </a:t>
            </a:r>
          </a:p>
          <a:p>
            <a:endParaRPr lang="en-US" sz="3200" b="1" dirty="0" smtClean="0"/>
          </a:p>
          <a:p>
            <a:pPr marL="342900" indent="-342900">
              <a:buAutoNum type="alphaLcParenR"/>
            </a:pPr>
            <a:r>
              <a:rPr lang="en-US" b="1" dirty="0" smtClean="0"/>
              <a:t>Medievalism means devotion to the middle ages.</a:t>
            </a:r>
          </a:p>
          <a:p>
            <a:pPr marL="342900" indent="-342900">
              <a:buAutoNum type="alphaLcParenR"/>
            </a:pPr>
            <a:endParaRPr lang="en-US" b="1" dirty="0" smtClean="0"/>
          </a:p>
          <a:p>
            <a:pPr marL="342900" indent="-342900">
              <a:buAutoNum type="alphaLcParenR"/>
            </a:pPr>
            <a:r>
              <a:rPr lang="en-US" b="1" dirty="0" smtClean="0"/>
              <a:t>Coleridge’s love for supernatural led him to the exploration of the middle ages.</a:t>
            </a:r>
          </a:p>
          <a:p>
            <a:pPr marL="342900" indent="-342900">
              <a:buAutoNum type="alphaLcParenR"/>
            </a:pPr>
            <a:endParaRPr lang="en-US" sz="2000" dirty="0" smtClean="0"/>
          </a:p>
          <a:p>
            <a:r>
              <a:rPr lang="en-US" sz="2000" dirty="0" smtClean="0"/>
              <a:t>c) It refers to Feudal system: It consists of kings, lords, knights, and peasants.</a:t>
            </a:r>
          </a:p>
          <a:p>
            <a:r>
              <a:rPr lang="en-US" sz="2000" dirty="0" smtClean="0"/>
              <a:t>d)  Belief in ghost ,black magic and witch craft . </a:t>
            </a:r>
            <a:endParaRPr lang="en-US" sz="2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66800" y="838200"/>
            <a:ext cx="7607019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Nature in Coleridge’s poetry:</a:t>
            </a:r>
          </a:p>
          <a:p>
            <a:endParaRPr lang="en-US" sz="3600" dirty="0" smtClean="0"/>
          </a:p>
          <a:p>
            <a:pPr marL="342900" indent="-342900">
              <a:buAutoNum type="arabicParenR"/>
            </a:pPr>
            <a:r>
              <a:rPr lang="en-US" dirty="0" smtClean="0"/>
              <a:t>Like other romantic poets </a:t>
            </a:r>
            <a:r>
              <a:rPr lang="en-US" dirty="0" smtClean="0"/>
              <a:t>,he </a:t>
            </a:r>
            <a:r>
              <a:rPr lang="en-US" dirty="0" smtClean="0"/>
              <a:t>worshipped nature.</a:t>
            </a:r>
          </a:p>
          <a:p>
            <a:pPr marL="342900" indent="-342900">
              <a:buAutoNum type="arabicParenR"/>
            </a:pPr>
            <a:endParaRPr lang="en-US" dirty="0" smtClean="0"/>
          </a:p>
          <a:p>
            <a:r>
              <a:rPr lang="en-US" dirty="0" smtClean="0"/>
              <a:t>2) He takes delight in natural beauty.</a:t>
            </a:r>
          </a:p>
          <a:p>
            <a:endParaRPr lang="en-US" dirty="0" smtClean="0"/>
          </a:p>
          <a:p>
            <a:r>
              <a:rPr lang="en-US" dirty="0" smtClean="0"/>
              <a:t>3) In </a:t>
            </a:r>
            <a:r>
              <a:rPr lang="en-US" i="1" dirty="0" smtClean="0"/>
              <a:t>The  Rime of the Ancient Mariner </a:t>
            </a:r>
            <a:r>
              <a:rPr lang="en-US" dirty="0" smtClean="0"/>
              <a:t>the scene is set on the sea.</a:t>
            </a:r>
          </a:p>
          <a:p>
            <a:endParaRPr lang="en-US" dirty="0" smtClean="0"/>
          </a:p>
          <a:p>
            <a:r>
              <a:rPr lang="en-US" dirty="0" smtClean="0"/>
              <a:t>4) He does not portray nature as a kind of passive elemental force but</a:t>
            </a:r>
          </a:p>
          <a:p>
            <a:r>
              <a:rPr lang="en-US" dirty="0" smtClean="0"/>
              <a:t>too powerful for men to conquer.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00200" y="685801"/>
            <a:ext cx="6096000" cy="458587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Narrative </a:t>
            </a:r>
            <a:r>
              <a:rPr lang="en-US" sz="4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Skill</a:t>
            </a:r>
          </a:p>
          <a:p>
            <a:pPr algn="ctr"/>
            <a:r>
              <a:rPr lang="en-US" sz="32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a)</a:t>
            </a:r>
            <a:r>
              <a:rPr lang="en-US" sz="4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r>
              <a:rPr lang="en-US" sz="2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It is the art of telling a story.</a:t>
            </a:r>
          </a:p>
          <a:p>
            <a:pPr marL="457200" indent="-457200" algn="ctr">
              <a:buAutoNum type="alphaLcParenR"/>
            </a:pPr>
            <a:r>
              <a:rPr lang="en-US" sz="2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Coleridge </a:t>
            </a:r>
            <a:r>
              <a:rPr lang="en-US" sz="2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is superb in the art of story telling.</a:t>
            </a:r>
          </a:p>
          <a:p>
            <a:pPr marL="457200" indent="-457200" algn="ctr">
              <a:buAutoNum type="alphaLcParenR"/>
            </a:pPr>
            <a:r>
              <a:rPr lang="en-US" sz="2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He introduces his events very dramatically.</a:t>
            </a:r>
          </a:p>
          <a:p>
            <a:pPr algn="ctr"/>
            <a:endParaRPr lang="en-US" sz="5400" b="1" cap="none" spc="0" dirty="0" smtClean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  <a:p>
            <a:pPr algn="ctr"/>
            <a:endParaRPr lang="en-US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685800"/>
            <a:ext cx="8115363" cy="52937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Emphasis on Imagination: </a:t>
            </a:r>
          </a:p>
          <a:p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 Coleridge’s poetry reveals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his intense imaginative power.</a:t>
            </a:r>
          </a:p>
          <a:p>
            <a:pPr>
              <a:buFont typeface="Wingdings" pitchFamily="2" charset="2"/>
              <a:buChar char="Ø"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 The Biographia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Literaria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he made a distinction between  fancy and imagination.</a:t>
            </a:r>
          </a:p>
          <a:p>
            <a:pPr>
              <a:buFont typeface="Wingdings" pitchFamily="2" charset="2"/>
              <a:buChar char="Ø"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According to Coleridge, imagination has two types –Primary and secondary</a:t>
            </a:r>
          </a:p>
          <a:p>
            <a:pPr>
              <a:buFont typeface="Wingdings" pitchFamily="2" charset="2"/>
              <a:buChar char="Ø"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Primary imagination is ‘ the living power and prime agent of all human perception.</a:t>
            </a:r>
          </a:p>
          <a:p>
            <a:pPr>
              <a:buFont typeface="Wingdings" pitchFamily="2" charset="2"/>
              <a:buChar char="Ø"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Secondary imagination is the poetic vision, the faculty that a poet has to idealize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and unify..It works upon the raw materials supplied by the primary imagination.</a:t>
            </a: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Coleridge regards fancy to be the inferior  to imagination.</a:t>
            </a: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Fancy is concerned with mechanical operation of the mind.</a:t>
            </a: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He wanted poetry to be governed by  the principals of imagination.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38400" y="1905000"/>
            <a:ext cx="376192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 smtClean="0"/>
              <a:t>Thank You</a:t>
            </a:r>
            <a:endParaRPr lang="en-US" sz="60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191</TotalTime>
  <Words>493</Words>
  <Application>Microsoft Office PowerPoint</Application>
  <PresentationFormat>On-screen Show (4:3)</PresentationFormat>
  <Paragraphs>82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Foundry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RAJE</dc:creator>
  <cp:lastModifiedBy>RAJE</cp:lastModifiedBy>
  <cp:revision>35</cp:revision>
  <dcterms:created xsi:type="dcterms:W3CDTF">2007-02-28T20:42:05Z</dcterms:created>
  <dcterms:modified xsi:type="dcterms:W3CDTF">2007-02-28T21:30:45Z</dcterms:modified>
</cp:coreProperties>
</file>